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5" r:id="rId6"/>
    <p:sldId id="266" r:id="rId7"/>
    <p:sldId id="262" r:id="rId8"/>
    <p:sldId id="264" r:id="rId9"/>
    <p:sldId id="263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7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FB970AD-A428-40A3-9578-01B4CC4059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10474C3-CF23-42BD-9B12-7D3ED16396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usiter.com/uploads/20111214/nozh+stolovij+nozh+dlya+edi+nozh+kuhonnij+stolovie+pribori+kuhonnie+pribori+33068595429.jpg" TargetMode="External"/><Relationship Id="rId13" Type="http://schemas.openxmlformats.org/officeDocument/2006/relationships/hyperlink" Target="http://www.stihi.ru/pics/2010/03/16/4917.gif" TargetMode="External"/><Relationship Id="rId3" Type="http://schemas.openxmlformats.org/officeDocument/2006/relationships/hyperlink" Target="http://priem-gostey.narod.ru/images/pirojkovaya.jpg" TargetMode="External"/><Relationship Id="rId7" Type="http://schemas.openxmlformats.org/officeDocument/2006/relationships/hyperlink" Target="https://encrypted-tbn0.gstatic.com/images?q=tbn:ANd9GcTzyGSOLSGX8iN21kabS8rFK6i1fxo56umGhPmOX7BvO6Rprpid" TargetMode="External"/><Relationship Id="rId12" Type="http://schemas.openxmlformats.org/officeDocument/2006/relationships/hyperlink" Target="http://seoonly.ru/wp-content/uploads/2011/06/smiles.jpg" TargetMode="External"/><Relationship Id="rId2" Type="http://schemas.openxmlformats.org/officeDocument/2006/relationships/hyperlink" Target="http://www.youtube.com/watch?v=0P6Q1ASx4x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lverspoons.ru/classes/wmimage.php?image=2678-01.jpg" TargetMode="External"/><Relationship Id="rId11" Type="http://schemas.openxmlformats.org/officeDocument/2006/relationships/hyperlink" Target="http://upload.wikimedia.org/wikipedia/commons/thumb/8/85/Smiley.svg/800px-Smiley.svg.png" TargetMode="External"/><Relationship Id="rId5" Type="http://schemas.openxmlformats.org/officeDocument/2006/relationships/hyperlink" Target="http://antiqshop.ru/image/cache/data/0_9343826_687_1386014912-550x550.jpg" TargetMode="External"/><Relationship Id="rId10" Type="http://schemas.openxmlformats.org/officeDocument/2006/relationships/hyperlink" Target="http://www.trud.nnov.ru/netcat_files/155/80/h_3b612c70fbf681a403a7082d1acff187" TargetMode="External"/><Relationship Id="rId4" Type="http://schemas.openxmlformats.org/officeDocument/2006/relationships/hyperlink" Target="http://www.bahys.com/.files/20349/Image/White_Wine_Glass.jpg" TargetMode="External"/><Relationship Id="rId9" Type="http://schemas.openxmlformats.org/officeDocument/2006/relationships/hyperlink" Target="https://encrypted-tbn0.gstatic.com/images?q=tbn:ANd9GcTHDJe1SM_XVM7P-7JH5ipSfiJVxdXZB36uyW7nLqLhggouWJLPlg" TargetMode="External"/><Relationship Id="rId14" Type="http://schemas.openxmlformats.org/officeDocument/2006/relationships/hyperlink" Target="http://akak.ru/recipes/pictures/000/017/654_big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6.jpeg"/><Relationship Id="rId7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9898"/>
            <a:ext cx="8267728" cy="3069102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«Введение новых лексических единиц по теме </a:t>
            </a:r>
            <a:r>
              <a:rPr lang="en-US" sz="4400" b="1" i="1" dirty="0" smtClean="0">
                <a:solidFill>
                  <a:schemeClr val="tx1"/>
                </a:solidFill>
              </a:rPr>
              <a:t/>
            </a:r>
            <a:br>
              <a:rPr lang="en-US" sz="4400" b="1" i="1" dirty="0" smtClean="0">
                <a:solidFill>
                  <a:schemeClr val="tx1"/>
                </a:solidFill>
              </a:rPr>
            </a:br>
            <a:r>
              <a:rPr lang="en-US" sz="4400" b="1" i="1" dirty="0" smtClean="0">
                <a:solidFill>
                  <a:schemeClr val="tx1"/>
                </a:solidFill>
              </a:rPr>
              <a:t>“Table Manners”</a:t>
            </a:r>
            <a:r>
              <a:rPr lang="ru-RU" sz="4400" b="1" i="1" dirty="0" smtClean="0">
                <a:solidFill>
                  <a:schemeClr val="tx1"/>
                </a:solidFill>
              </a:rPr>
              <a:t>».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357694"/>
            <a:ext cx="7406640" cy="228601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Астракова Вероника Геннадьевна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учитель английского языка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 МАОУ гимназия №6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Г. Новороссийск, ул. Яковлева, 27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64-51-16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Internet Resources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286520"/>
          </a:xfrm>
        </p:spPr>
        <p:txBody>
          <a:bodyPr>
            <a:normAutofit lnSpcReduction="10000"/>
          </a:bodyPr>
          <a:lstStyle/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2"/>
              </a:rPr>
              <a:t>http://www.youtube.com/watch?v=0P6Q1ASx4x0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3"/>
              </a:rPr>
              <a:t>http://priem-gostey.narod.ru/images/pirojkovaya.jpg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4"/>
              </a:rPr>
              <a:t>http://www.bahys.com/.files/20349/Image/White_Wine_Glass.jpg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5"/>
              </a:rPr>
              <a:t>http://antiqshop.ru/image/cache/data/0_9343826_687_1386014912-550x550.jpg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6"/>
              </a:rPr>
              <a:t>http://silverspoons.ru/classes/wmimage.php?image=2678-01.jpg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7"/>
              </a:rPr>
              <a:t>https://encrypted-tbn0.gstatic.com/images?q=tbn:ANd9GcTzyGSOLSGX8iN21kabS8rFK6i1fxo56umGhPmOX7BvO6Rprpid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8"/>
              </a:rPr>
              <a:t>http://usiter.com/uploads/20111214/nozh+stolovij+nozh+dlya+edi+nozh+kuhonnij+stolovie+pribori+kuhonnie+pribori+33068595429.jpg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9"/>
              </a:rPr>
              <a:t>https://encrypted-tbn0.gstatic.com/images?q=tbn:ANd9GcTHDJe1SM_XVM7P-7JH5ipSfiJVxdXZB36uyW7nLqLhggouWJLPlg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0"/>
              </a:rPr>
              <a:t>http://www.trud.nnov.ru/netcat_files/155/80/h_3b612c70fbf681a403a7082d1acff187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1"/>
              </a:rPr>
              <a:t>http://upload.wikimedia.org/wikipedia/commons/thumb/8/85/Smiley.svg/800px-Smiley.svg.png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2"/>
              </a:rPr>
              <a:t>http://seoonly.ru/wp-content/uploads/2011/06/smiles.jpg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3"/>
              </a:rPr>
              <a:t>http://www.stihi.ru/pics/2010/03/16/4917.gif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https://www.google.ru/url?sa=i&amp;rct=j&amp;q=&amp;esrc=s&amp;source=images&amp;cd=&amp;cad=rja&amp;uact=8&amp;docid=QXbMqkqzzLEK3M&amp;tbnid=Cg14qBqu9BCdGM:&amp;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ved=0CAUQjRw&amp;url=http%3A%2F%2Fkedem.ru%2Fetiket%2Ffundamental%2F&amp;ei=fG40U4S0AeqM4ATz24HABw&amp;bvm=bv.63808443,d.bGE&amp;psig=AFQjCNFWcEEBjopZx4KmePs2NB8F2fmxWg&amp;ust=1396031393604758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4"/>
              </a:rPr>
              <a:t>http://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  <a:hlinkClick r:id="rId14"/>
              </a:rPr>
              <a:t>akak.ru/recipes/pictures/000/017/654_big.jpg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http://vseodetkax.com/uploads/posts/2013-09/detskiy-etiket_2.jpeg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  <a:p>
            <a:pPr marL="425196" indent="-342900">
              <a:buFont typeface="+mj-lt"/>
              <a:buAutoNum type="arabicPeriod"/>
            </a:pP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Baskerville Old Face" pitchFamily="18" charset="0"/>
              </a:rPr>
              <a:t>Try and guess  what we shall talk about today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Baskerville Old Face" pitchFamily="18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http://kedem.ru/photo/etiket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736"/>
            <a:ext cx="607223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320"/>
            <a:ext cx="857653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TABLE MANNERS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524000"/>
            <a:ext cx="4357718" cy="4663440"/>
          </a:xfrm>
        </p:spPr>
        <p:txBody>
          <a:bodyPr/>
          <a:lstStyle/>
          <a:p>
            <a:r>
              <a:rPr lang="en-US" dirty="0" smtClean="0"/>
              <a:t>Side plate</a:t>
            </a:r>
          </a:p>
          <a:p>
            <a:r>
              <a:rPr lang="en-US" dirty="0" smtClean="0"/>
              <a:t>Glass</a:t>
            </a:r>
          </a:p>
          <a:p>
            <a:r>
              <a:rPr lang="en-US" dirty="0" smtClean="0"/>
              <a:t>Spoon and fork for desert</a:t>
            </a:r>
          </a:p>
          <a:p>
            <a:r>
              <a:rPr lang="en-US" dirty="0" smtClean="0"/>
              <a:t>Meat or fish fork</a:t>
            </a:r>
          </a:p>
          <a:p>
            <a:r>
              <a:rPr lang="en-US" dirty="0" smtClean="0"/>
              <a:t>Plate</a:t>
            </a:r>
          </a:p>
          <a:p>
            <a:r>
              <a:rPr lang="en-US" dirty="0" smtClean="0"/>
              <a:t>Meat or fish knife</a:t>
            </a:r>
          </a:p>
          <a:p>
            <a:r>
              <a:rPr lang="en-US" dirty="0" smtClean="0"/>
              <a:t>Soup spoon</a:t>
            </a:r>
          </a:p>
          <a:p>
            <a:r>
              <a:rPr lang="en-US" dirty="0" smtClean="0"/>
              <a:t>Bread or cheese knife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500562" cy="4663440"/>
          </a:xfrm>
        </p:spPr>
        <p:txBody>
          <a:bodyPr/>
          <a:lstStyle/>
          <a:p>
            <a:r>
              <a:rPr lang="ru-RU" dirty="0" smtClean="0"/>
              <a:t>Тарелка для хлеба</a:t>
            </a:r>
          </a:p>
          <a:p>
            <a:r>
              <a:rPr lang="ru-RU" dirty="0" smtClean="0"/>
              <a:t>Бокал</a:t>
            </a:r>
          </a:p>
          <a:p>
            <a:r>
              <a:rPr lang="ru-RU" dirty="0" smtClean="0"/>
              <a:t>Ложка/вилка для десерта</a:t>
            </a:r>
          </a:p>
          <a:p>
            <a:r>
              <a:rPr lang="ru-RU" dirty="0" smtClean="0"/>
              <a:t>Вилка для мяса/рыбы</a:t>
            </a:r>
          </a:p>
          <a:p>
            <a:r>
              <a:rPr lang="ru-RU" dirty="0" smtClean="0"/>
              <a:t>Тарелка</a:t>
            </a:r>
          </a:p>
          <a:p>
            <a:r>
              <a:rPr lang="ru-RU" dirty="0" smtClean="0"/>
              <a:t>Нож для мяса/рыбы</a:t>
            </a:r>
          </a:p>
          <a:p>
            <a:r>
              <a:rPr lang="ru-RU" dirty="0" smtClean="0"/>
              <a:t>Ложка для супа</a:t>
            </a:r>
          </a:p>
          <a:p>
            <a:r>
              <a:rPr lang="ru-RU" dirty="0" smtClean="0"/>
              <a:t>Нож для сыра или масла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320"/>
            <a:ext cx="8647968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TABLE MANNERS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500174"/>
            <a:ext cx="8501090" cy="5072098"/>
          </a:xfrm>
        </p:spPr>
        <p:txBody>
          <a:bodyPr>
            <a:normAutofit/>
          </a:bodyPr>
          <a:lstStyle/>
          <a:p>
            <a:r>
              <a:rPr lang="ru-RU" dirty="0" smtClean="0"/>
              <a:t>Тарелка для хлеба</a:t>
            </a:r>
          </a:p>
          <a:p>
            <a:r>
              <a:rPr lang="ru-RU" dirty="0" smtClean="0"/>
              <a:t>Бокал</a:t>
            </a:r>
          </a:p>
          <a:p>
            <a:r>
              <a:rPr lang="ru-RU" dirty="0" smtClean="0"/>
              <a:t>Ложка/вилка для десерта</a:t>
            </a:r>
          </a:p>
          <a:p>
            <a:r>
              <a:rPr lang="ru-RU" dirty="0" smtClean="0"/>
              <a:t>Вилка для мяса/рыбы</a:t>
            </a:r>
          </a:p>
          <a:p>
            <a:r>
              <a:rPr lang="ru-RU" dirty="0" smtClean="0"/>
              <a:t>Тарелка</a:t>
            </a:r>
          </a:p>
          <a:p>
            <a:r>
              <a:rPr lang="ru-RU" dirty="0" smtClean="0"/>
              <a:t>Нож</a:t>
            </a:r>
            <a:r>
              <a:rPr lang="en-US" dirty="0" smtClean="0"/>
              <a:t> </a:t>
            </a:r>
            <a:r>
              <a:rPr lang="ru-RU" dirty="0" smtClean="0"/>
              <a:t>для мяса/рыбы</a:t>
            </a:r>
          </a:p>
          <a:p>
            <a:r>
              <a:rPr lang="ru-RU" dirty="0" smtClean="0"/>
              <a:t>Ложка для супа</a:t>
            </a:r>
          </a:p>
          <a:p>
            <a:r>
              <a:rPr lang="ru-RU" dirty="0" smtClean="0"/>
              <a:t>Нож для сыра или масла</a:t>
            </a:r>
          </a:p>
          <a:p>
            <a:endParaRPr lang="ru-RU" dirty="0"/>
          </a:p>
        </p:txBody>
      </p:sp>
      <p:pic>
        <p:nvPicPr>
          <p:cNvPr id="2050" name="Picture 2" descr="http://priem-gostey.narod.ru/images/pirojkov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00174"/>
            <a:ext cx="1500198" cy="1125149"/>
          </a:xfrm>
          <a:prstGeom prst="rect">
            <a:avLst/>
          </a:prstGeom>
          <a:noFill/>
        </p:spPr>
      </p:pic>
      <p:pic>
        <p:nvPicPr>
          <p:cNvPr id="2052" name="Picture 4" descr="http://www.bahys.com/.files/20349/Image/White_Wine_Gla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428868"/>
            <a:ext cx="1524010" cy="1143008"/>
          </a:xfrm>
          <a:prstGeom prst="rect">
            <a:avLst/>
          </a:prstGeom>
          <a:noFill/>
        </p:spPr>
      </p:pic>
      <p:pic>
        <p:nvPicPr>
          <p:cNvPr id="2054" name="Picture 6" descr="http://antiqshop.ru/image/cache/data/0_9343826_687_1386014912-550x5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1500174"/>
            <a:ext cx="1285884" cy="1285884"/>
          </a:xfrm>
          <a:prstGeom prst="rect">
            <a:avLst/>
          </a:prstGeom>
          <a:noFill/>
        </p:spPr>
      </p:pic>
      <p:pic>
        <p:nvPicPr>
          <p:cNvPr id="2056" name="Picture 8" descr="http://silverspoons.ru/classes/wmimage.php?image=2678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000372"/>
            <a:ext cx="1500198" cy="1043875"/>
          </a:xfrm>
          <a:prstGeom prst="rect">
            <a:avLst/>
          </a:prstGeom>
          <a:noFill/>
        </p:spPr>
      </p:pic>
      <p:pic>
        <p:nvPicPr>
          <p:cNvPr id="2058" name="Picture 10" descr="https://encrypted-tbn0.gstatic.com/images?q=tbn:ANd9GcTzyGSOLSGX8iN21kabS8rFK6i1fxo56umGhPmOX7BvO6Rprpi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3786190"/>
            <a:ext cx="1621347" cy="1214446"/>
          </a:xfrm>
          <a:prstGeom prst="rect">
            <a:avLst/>
          </a:prstGeom>
          <a:noFill/>
        </p:spPr>
      </p:pic>
      <p:pic>
        <p:nvPicPr>
          <p:cNvPr id="2060" name="Picture 12" descr="http://usiter.com/uploads/20111214/nozh+stolovij+nozh+dlya+edi+nozh+kuhonnij+stolovie+pribori+kuhonnie+pribori+330685954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5" y="3929066"/>
            <a:ext cx="1714511" cy="1285884"/>
          </a:xfrm>
          <a:prstGeom prst="rect">
            <a:avLst/>
          </a:prstGeom>
          <a:noFill/>
        </p:spPr>
      </p:pic>
      <p:pic>
        <p:nvPicPr>
          <p:cNvPr id="2062" name="Picture 14" descr="https://encrypted-tbn0.gstatic.com/images?q=tbn:ANd9GcTHDJe1SM_XVM7P-7JH5ipSfiJVxdXZB36uyW7nLqLhggouWJLPl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768" y="5072074"/>
            <a:ext cx="1571636" cy="1428761"/>
          </a:xfrm>
          <a:prstGeom prst="rect">
            <a:avLst/>
          </a:prstGeom>
          <a:noFill/>
        </p:spPr>
      </p:pic>
      <p:pic>
        <p:nvPicPr>
          <p:cNvPr id="2064" name="Picture 16" descr="http://www.trud.nnov.ru/netcat_files/155/80/h_3b612c70fbf681a403a7082d1acff18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9190" y="5143512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320"/>
            <a:ext cx="8647968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TABLE MANNERS</a:t>
            </a:r>
            <a:endParaRPr lang="ru-RU" dirty="0"/>
          </a:p>
        </p:txBody>
      </p:sp>
      <p:pic>
        <p:nvPicPr>
          <p:cNvPr id="3" name="Picture 2" descr="http://priem-gostey.narod.ru/images/pirojkov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2143140" cy="1357322"/>
          </a:xfrm>
          <a:prstGeom prst="rect">
            <a:avLst/>
          </a:prstGeom>
          <a:noFill/>
        </p:spPr>
      </p:pic>
      <p:pic>
        <p:nvPicPr>
          <p:cNvPr id="4" name="Picture 8" descr="http://silverspoons.ru/classes/wmimage.php?image=2678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500174"/>
            <a:ext cx="1500198" cy="1043875"/>
          </a:xfrm>
          <a:prstGeom prst="rect">
            <a:avLst/>
          </a:prstGeom>
          <a:noFill/>
        </p:spPr>
      </p:pic>
      <p:pic>
        <p:nvPicPr>
          <p:cNvPr id="5" name="Picture 16" descr="http://www.trud.nnov.ru/netcat_files/155/80/h_3b612c70fbf681a403a7082d1acff18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214686"/>
            <a:ext cx="1428760" cy="1428760"/>
          </a:xfrm>
          <a:prstGeom prst="rect">
            <a:avLst/>
          </a:prstGeom>
          <a:noFill/>
        </p:spPr>
      </p:pic>
      <p:pic>
        <p:nvPicPr>
          <p:cNvPr id="6" name="Picture 12" descr="http://usiter.com/uploads/20111214/nozh+stolovij+nozh+dlya+edi+nozh+kuhonnij+stolovie+pribori+kuhonnie+pribori+330685954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786322"/>
            <a:ext cx="1714511" cy="1285884"/>
          </a:xfrm>
          <a:prstGeom prst="rect">
            <a:avLst/>
          </a:prstGeom>
          <a:noFill/>
        </p:spPr>
      </p:pic>
      <p:pic>
        <p:nvPicPr>
          <p:cNvPr id="7" name="Picture 14" descr="https://encrypted-tbn0.gstatic.com/images?q=tbn:ANd9GcTHDJe1SM_XVM7P-7JH5ipSfiJVxdXZB36uyW7nLqLhggouWJLPl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071810"/>
            <a:ext cx="1571636" cy="1428761"/>
          </a:xfrm>
          <a:prstGeom prst="rect">
            <a:avLst/>
          </a:prstGeom>
          <a:noFill/>
        </p:spPr>
      </p:pic>
      <p:pic>
        <p:nvPicPr>
          <p:cNvPr id="8" name="Picture 4" descr="http://www.bahys.com/.files/20349/Image/White_Wine_Gla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571744"/>
            <a:ext cx="1524010" cy="1143008"/>
          </a:xfrm>
          <a:prstGeom prst="rect">
            <a:avLst/>
          </a:prstGeom>
          <a:noFill/>
        </p:spPr>
      </p:pic>
      <p:pic>
        <p:nvPicPr>
          <p:cNvPr id="9" name="Picture 6" descr="http://antiqshop.ru/image/cache/data/0_9343826_687_1386014912-550x55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1500174"/>
            <a:ext cx="1285884" cy="1285884"/>
          </a:xfrm>
          <a:prstGeom prst="rect">
            <a:avLst/>
          </a:prstGeom>
          <a:noFill/>
        </p:spPr>
      </p:pic>
      <p:pic>
        <p:nvPicPr>
          <p:cNvPr id="10" name="Picture 10" descr="https://encrypted-tbn0.gstatic.com/images?q=tbn:ANd9GcTzyGSOLSGX8iN21kabS8rFK6i1fxo56umGhPmOX7BvO6Rprpi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43570" y="4714884"/>
            <a:ext cx="1621347" cy="1214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320"/>
            <a:ext cx="8719406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TABLE MANNERS</a:t>
            </a:r>
            <a:endParaRPr lang="ru-RU" dirty="0"/>
          </a:p>
        </p:txBody>
      </p:sp>
      <p:pic>
        <p:nvPicPr>
          <p:cNvPr id="6" name="Содержимое 5" descr="http://akak.ru/recipes/pictures/000/017/654_big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5719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vseodetkax.com/uploads/posts/2013-09/detskiy-etiket_2.jpe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857364"/>
            <a:ext cx="4929222" cy="375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320"/>
            <a:ext cx="8719406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TABLE MANNERS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24000"/>
            <a:ext cx="6929486" cy="4663440"/>
          </a:xfrm>
        </p:spPr>
        <p:txBody>
          <a:bodyPr/>
          <a:lstStyle/>
          <a:p>
            <a:r>
              <a:rPr lang="en-US" dirty="0" smtClean="0"/>
              <a:t>You should sit up straight.</a:t>
            </a:r>
          </a:p>
          <a:p>
            <a:r>
              <a:rPr lang="en-US" dirty="0" smtClean="0"/>
              <a:t>You should eat with your fingers.</a:t>
            </a:r>
            <a:endParaRPr lang="ru-RU" dirty="0" smtClean="0"/>
          </a:p>
          <a:p>
            <a:r>
              <a:rPr lang="en-US" dirty="0" smtClean="0"/>
              <a:t>You should put your elbows on the table.</a:t>
            </a:r>
            <a:endParaRPr lang="ru-RU" dirty="0" smtClean="0"/>
          </a:p>
          <a:p>
            <a:r>
              <a:rPr lang="en-US" dirty="0" smtClean="0"/>
              <a:t>You should put your dirty knife on the plate.</a:t>
            </a:r>
          </a:p>
          <a:p>
            <a:r>
              <a:rPr lang="en-US" dirty="0" smtClean="0"/>
              <a:t>You should talk with your mouth full.</a:t>
            </a:r>
            <a:endParaRPr lang="ru-RU" dirty="0" smtClean="0"/>
          </a:p>
          <a:p>
            <a:r>
              <a:rPr lang="en-US" dirty="0" smtClean="0"/>
              <a:t>You should lick your fingers.</a:t>
            </a:r>
            <a:endParaRPr lang="ru-RU" dirty="0" smtClean="0"/>
          </a:p>
          <a:p>
            <a:r>
              <a:rPr lang="en-US" dirty="0" smtClean="0"/>
              <a:t>You should say “Thank you” after the meal.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429520" y="1524000"/>
            <a:ext cx="1504168" cy="4663440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TRUE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FALSE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FALSE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TRUE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FALSE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FALSE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TRUE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585742" cy="585742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0" y="3286124"/>
            <a:ext cx="903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65240" y="3292290"/>
            <a:ext cx="615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3137074" y="3292290"/>
            <a:ext cx="615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71480"/>
            <a:ext cx="585742" cy="585742"/>
          </a:xfrm>
          <a:prstGeom prst="rect">
            <a:avLst/>
          </a:prstGeom>
          <a:noFill/>
        </p:spPr>
      </p:pic>
      <p:pic>
        <p:nvPicPr>
          <p:cNvPr id="10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585742" cy="585742"/>
          </a:xfrm>
          <a:prstGeom prst="rect">
            <a:avLst/>
          </a:prstGeom>
          <a:noFill/>
        </p:spPr>
      </p:pic>
      <p:pic>
        <p:nvPicPr>
          <p:cNvPr id="11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585742" cy="585742"/>
          </a:xfrm>
          <a:prstGeom prst="rect">
            <a:avLst/>
          </a:prstGeom>
          <a:noFill/>
        </p:spPr>
      </p:pic>
      <p:pic>
        <p:nvPicPr>
          <p:cNvPr id="12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3116"/>
            <a:ext cx="585742" cy="585742"/>
          </a:xfrm>
          <a:prstGeom prst="rect">
            <a:avLst/>
          </a:prstGeom>
          <a:noFill/>
        </p:spPr>
      </p:pic>
      <p:pic>
        <p:nvPicPr>
          <p:cNvPr id="13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85742" cy="585742"/>
          </a:xfrm>
          <a:prstGeom prst="rect">
            <a:avLst/>
          </a:prstGeom>
          <a:noFill/>
        </p:spPr>
      </p:pic>
      <p:pic>
        <p:nvPicPr>
          <p:cNvPr id="14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28670"/>
            <a:ext cx="585742" cy="585742"/>
          </a:xfrm>
          <a:prstGeom prst="rect">
            <a:avLst/>
          </a:prstGeom>
          <a:noFill/>
        </p:spPr>
      </p:pic>
      <p:pic>
        <p:nvPicPr>
          <p:cNvPr id="15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714488"/>
            <a:ext cx="585742" cy="585742"/>
          </a:xfrm>
          <a:prstGeom prst="rect">
            <a:avLst/>
          </a:prstGeom>
          <a:noFill/>
        </p:spPr>
      </p:pic>
      <p:pic>
        <p:nvPicPr>
          <p:cNvPr id="16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00042"/>
            <a:ext cx="585742" cy="585742"/>
          </a:xfrm>
          <a:prstGeom prst="rect">
            <a:avLst/>
          </a:prstGeom>
          <a:noFill/>
        </p:spPr>
      </p:pic>
      <p:pic>
        <p:nvPicPr>
          <p:cNvPr id="17" name="Picture 2" descr="http://upload.wikimedia.org/wikipedia/commons/thumb/8/85/Smiley.svg/800px-Smiley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585742" cy="585742"/>
          </a:xfrm>
          <a:prstGeom prst="rect">
            <a:avLst/>
          </a:prstGeom>
          <a:noFill/>
        </p:spPr>
      </p:pic>
      <p:pic>
        <p:nvPicPr>
          <p:cNvPr id="19460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85728"/>
            <a:ext cx="877141" cy="730221"/>
          </a:xfrm>
          <a:prstGeom prst="rect">
            <a:avLst/>
          </a:prstGeom>
          <a:noFill/>
        </p:spPr>
      </p:pic>
      <p:pic>
        <p:nvPicPr>
          <p:cNvPr id="19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28604"/>
            <a:ext cx="877141" cy="730221"/>
          </a:xfrm>
          <a:prstGeom prst="rect">
            <a:avLst/>
          </a:prstGeom>
          <a:noFill/>
        </p:spPr>
      </p:pic>
      <p:pic>
        <p:nvPicPr>
          <p:cNvPr id="20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428736"/>
            <a:ext cx="877141" cy="730221"/>
          </a:xfrm>
          <a:prstGeom prst="rect">
            <a:avLst/>
          </a:prstGeom>
          <a:noFill/>
        </p:spPr>
      </p:pic>
      <p:pic>
        <p:nvPicPr>
          <p:cNvPr id="21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285860"/>
            <a:ext cx="877141" cy="730221"/>
          </a:xfrm>
          <a:prstGeom prst="rect">
            <a:avLst/>
          </a:prstGeom>
          <a:noFill/>
        </p:spPr>
      </p:pic>
      <p:pic>
        <p:nvPicPr>
          <p:cNvPr id="22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571480"/>
            <a:ext cx="877141" cy="730221"/>
          </a:xfrm>
          <a:prstGeom prst="rect">
            <a:avLst/>
          </a:prstGeom>
          <a:noFill/>
        </p:spPr>
      </p:pic>
      <p:pic>
        <p:nvPicPr>
          <p:cNvPr id="23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71612"/>
            <a:ext cx="877141" cy="730221"/>
          </a:xfrm>
          <a:prstGeom prst="rect">
            <a:avLst/>
          </a:prstGeom>
          <a:noFill/>
        </p:spPr>
      </p:pic>
      <p:pic>
        <p:nvPicPr>
          <p:cNvPr id="24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3116"/>
            <a:ext cx="877141" cy="730221"/>
          </a:xfrm>
          <a:prstGeom prst="rect">
            <a:avLst/>
          </a:prstGeom>
          <a:noFill/>
        </p:spPr>
      </p:pic>
      <p:pic>
        <p:nvPicPr>
          <p:cNvPr id="25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357430"/>
            <a:ext cx="877141" cy="730221"/>
          </a:xfrm>
          <a:prstGeom prst="rect">
            <a:avLst/>
          </a:prstGeom>
          <a:noFill/>
        </p:spPr>
      </p:pic>
      <p:pic>
        <p:nvPicPr>
          <p:cNvPr id="26" name="Picture 4" descr="http://seoonly.ru/wp-content/uploads/2011/06/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357430"/>
            <a:ext cx="877141" cy="730221"/>
          </a:xfrm>
          <a:prstGeom prst="rect">
            <a:avLst/>
          </a:prstGeom>
          <a:noFill/>
        </p:spPr>
      </p:pic>
      <p:pic>
        <p:nvPicPr>
          <p:cNvPr id="19462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357166"/>
            <a:ext cx="630211" cy="630211"/>
          </a:xfrm>
          <a:prstGeom prst="rect">
            <a:avLst/>
          </a:prstGeom>
          <a:noFill/>
        </p:spPr>
      </p:pic>
      <p:pic>
        <p:nvPicPr>
          <p:cNvPr id="28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85728"/>
            <a:ext cx="630211" cy="630211"/>
          </a:xfrm>
          <a:prstGeom prst="rect">
            <a:avLst/>
          </a:prstGeom>
          <a:noFill/>
        </p:spPr>
      </p:pic>
      <p:pic>
        <p:nvPicPr>
          <p:cNvPr id="29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357166"/>
            <a:ext cx="630211" cy="630211"/>
          </a:xfrm>
          <a:prstGeom prst="rect">
            <a:avLst/>
          </a:prstGeom>
          <a:noFill/>
        </p:spPr>
      </p:pic>
      <p:pic>
        <p:nvPicPr>
          <p:cNvPr id="30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142984"/>
            <a:ext cx="630211" cy="630211"/>
          </a:xfrm>
          <a:prstGeom prst="rect">
            <a:avLst/>
          </a:prstGeom>
          <a:noFill/>
        </p:spPr>
      </p:pic>
      <p:pic>
        <p:nvPicPr>
          <p:cNvPr id="31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2214554"/>
            <a:ext cx="630211" cy="630211"/>
          </a:xfrm>
          <a:prstGeom prst="rect">
            <a:avLst/>
          </a:prstGeom>
          <a:noFill/>
        </p:spPr>
      </p:pic>
      <p:pic>
        <p:nvPicPr>
          <p:cNvPr id="32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500306"/>
            <a:ext cx="630211" cy="630211"/>
          </a:xfrm>
          <a:prstGeom prst="rect">
            <a:avLst/>
          </a:prstGeom>
          <a:noFill/>
        </p:spPr>
      </p:pic>
      <p:pic>
        <p:nvPicPr>
          <p:cNvPr id="33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1214422"/>
            <a:ext cx="630211" cy="630211"/>
          </a:xfrm>
          <a:prstGeom prst="rect">
            <a:avLst/>
          </a:prstGeom>
          <a:noFill/>
        </p:spPr>
      </p:pic>
      <p:pic>
        <p:nvPicPr>
          <p:cNvPr id="34" name="Picture 6" descr="http://www.stihi.ru/pics/2010/03/16/491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1928802"/>
            <a:ext cx="630211" cy="6302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36912"/>
            <a:ext cx="2345484" cy="23454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785794"/>
            <a:ext cx="55006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dirty="0" smtClean="0">
                <a:solidFill>
                  <a:schemeClr val="tx1"/>
                </a:solidFill>
                <a:effectLst/>
                <a:latin typeface="Baskerville Old Face" pitchFamily="18" charset="0"/>
              </a:rPr>
              <a:t>Good job!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141</TotalTime>
  <Words>237</Words>
  <Application>Microsoft Office PowerPoint</Application>
  <PresentationFormat>Экран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«Введение новых лексических единиц по теме  “Table Manners”».</vt:lpstr>
      <vt:lpstr>Try and guess  what we shall talk about today.</vt:lpstr>
      <vt:lpstr>TABLE MANNERS</vt:lpstr>
      <vt:lpstr>TABLE MANNERS</vt:lpstr>
      <vt:lpstr>TABLE MANNERS</vt:lpstr>
      <vt:lpstr>TABLE MANNERS</vt:lpstr>
      <vt:lpstr>TABLE MANNERS</vt:lpstr>
      <vt:lpstr>Слайд 8</vt:lpstr>
      <vt:lpstr>Слайд 9</vt:lpstr>
      <vt:lpstr>Internet Resources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Вероника</dc:creator>
  <cp:lastModifiedBy>Вероника</cp:lastModifiedBy>
  <cp:revision>17</cp:revision>
  <dcterms:created xsi:type="dcterms:W3CDTF">2014-03-27T18:11:19Z</dcterms:created>
  <dcterms:modified xsi:type="dcterms:W3CDTF">2014-03-28T11:38:37Z</dcterms:modified>
</cp:coreProperties>
</file>